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2" r:id="rId3"/>
    <p:sldId id="278" r:id="rId4"/>
    <p:sldId id="283" r:id="rId5"/>
    <p:sldId id="260" r:id="rId6"/>
    <p:sldId id="280" r:id="rId7"/>
    <p:sldId id="281" r:id="rId8"/>
    <p:sldId id="279" r:id="rId9"/>
    <p:sldId id="288" r:id="rId10"/>
    <p:sldId id="289" r:id="rId11"/>
    <p:sldId id="290" r:id="rId12"/>
    <p:sldId id="291" r:id="rId13"/>
    <p:sldId id="292" r:id="rId14"/>
    <p:sldId id="300" r:id="rId15"/>
    <p:sldId id="293" r:id="rId16"/>
    <p:sldId id="286" r:id="rId17"/>
    <p:sldId id="257" r:id="rId18"/>
    <p:sldId id="295" r:id="rId19"/>
    <p:sldId id="296" r:id="rId20"/>
    <p:sldId id="294" r:id="rId21"/>
    <p:sldId id="259" r:id="rId22"/>
    <p:sldId id="297" r:id="rId23"/>
    <p:sldId id="285" r:id="rId24"/>
    <p:sldId id="298" r:id="rId25"/>
    <p:sldId id="299" r:id="rId26"/>
    <p:sldId id="268" r:id="rId27"/>
    <p:sldId id="265" r:id="rId28"/>
    <p:sldId id="266" r:id="rId29"/>
    <p:sldId id="269" r:id="rId30"/>
    <p:sldId id="270" r:id="rId31"/>
    <p:sldId id="271" r:id="rId32"/>
    <p:sldId id="272" r:id="rId33"/>
    <p:sldId id="276" r:id="rId34"/>
    <p:sldId id="273" r:id="rId35"/>
    <p:sldId id="274" r:id="rId36"/>
    <p:sldId id="275" r:id="rId37"/>
    <p:sldId id="256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D384D-D5C8-4B32-AEE6-B12C4CBF7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BAA133-3E13-4EEC-8D71-DEB705224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3F5475-412E-4978-A55F-EFA833BD9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5440-6EC8-4460-8FC2-D882AF07F5F2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CFB0D1-F4C4-444D-B788-774F2A90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528968-1BB5-4349-AB5E-DD4670E36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6565-07E7-40AB-ADBF-3E3732173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17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B5F04-82D3-4195-9E21-CAC5766DA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4755E7-0EFB-49BE-8AAA-F777CB780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9212C0-BE77-4CE8-A75B-E2C7FFDDA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5440-6EC8-4460-8FC2-D882AF07F5F2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A9F403-F79F-46B7-A9ED-C9C15FCD6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45CC0-158C-4E20-8B4A-84FA386F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6565-07E7-40AB-ADBF-3E3732173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09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A578B7-E6A9-49B6-83B3-A136AA5B2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C2A356-64A3-4588-8AC7-6F1E73F30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25C0CB-7D6A-460A-8AB2-143BFBEA6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5440-6EC8-4460-8FC2-D882AF07F5F2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F1CF9C-11B5-4457-A51A-4CBDA9CD0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D206A4-DAD1-4D31-81AC-3399A2624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6565-07E7-40AB-ADBF-3E3732173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83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1B0A5-DC4E-4B64-B8F2-8EB1A1F0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352943-48A8-4EA3-B75D-6935B0ABB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FCE8E2-62C4-4388-979B-1CC427871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5440-6EC8-4460-8FC2-D882AF07F5F2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E69FEC-2EEE-4395-B808-576E16396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4D3A8F-04EA-41D4-8417-F9A123F9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6565-07E7-40AB-ADBF-3E3732173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7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A592C-A89A-4889-985D-34A3DA881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E1ED6E-4A21-4067-9511-C86AAF24A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DF3402-D0AB-4BD9-B61D-0B30DA8EF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5440-6EC8-4460-8FC2-D882AF07F5F2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4CA2A-00B9-4D81-A99D-51ABE1372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257BEE-95F0-46B9-B536-E1910963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6565-07E7-40AB-ADBF-3E3732173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A0218-974B-4E78-8749-07099DF07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E1D087-0D60-4418-BDD9-832A11B85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460798-D2B7-4F28-815D-F3A9E2716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9398AF-737F-4372-A05B-D7D929C3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5440-6EC8-4460-8FC2-D882AF07F5F2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074600-985D-4135-AB6A-32E6F276C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3FE356-E446-40CD-9D6C-2600C6038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6565-07E7-40AB-ADBF-3E3732173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1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E45AC-2CFC-4500-9564-892518A15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138F70-E611-4AA2-9145-01D58F78B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DA7EF-5199-47F4-AA41-EE8BF8E54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3F4534D-73FA-4DE9-92A6-C09B9E97A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D733ED8-4EE4-4D2A-947D-EC6718BAFD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571C535-701B-4AAC-8782-A1B92B9DE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5440-6EC8-4460-8FC2-D882AF07F5F2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CCAA59F-299B-4F65-8174-B45F5043F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5B89CB-6AA7-40B1-BA96-D2F0333F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6565-07E7-40AB-ADBF-3E3732173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32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D63A1-2F83-4983-868B-AD7BBB5F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9BE7C5-78D9-4C8F-B990-550F16F7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5440-6EC8-4460-8FC2-D882AF07F5F2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F2C8C48-D2CE-49D8-B7E5-3CEB23C9A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E712FC-AFC3-4E00-A9E0-E9AF5E54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6565-07E7-40AB-ADBF-3E3732173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13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FA1AF0-59EC-466D-B5FC-E2E46343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5440-6EC8-4460-8FC2-D882AF07F5F2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5E39ED-4A4B-48D7-99FC-7AA8D7970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917465-99B1-4D34-A5C0-7A040445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6565-07E7-40AB-ADBF-3E3732173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2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EE9AA-8AAF-4A38-A95D-BD811952D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0E1FB9-3735-4DB5-9C46-864AAAA0C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6AEEB-49A7-4627-9C80-2A8EDCB37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E3B8A1-CBBC-477A-8C50-2134FEB81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5440-6EC8-4460-8FC2-D882AF07F5F2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50ADCD-DCF0-4035-BFAE-4A802F8DB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C7DFF3-DFB3-446D-8EC2-6C0F31AA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6565-07E7-40AB-ADBF-3E3732173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93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16E8E-BCF2-43F0-9D40-398F5134A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77E5A3-536A-4E1F-974B-DAE720A1D1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FEEDD2-3C6D-4CB9-8DC7-4B76FFB8A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9AC986-3F2A-4F0E-92FE-962F47335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5440-6EC8-4460-8FC2-D882AF07F5F2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1EB076-D7BA-4572-B55E-C68C25471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C139C-77F8-471E-98CD-EBDA82F2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6565-07E7-40AB-ADBF-3E3732173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62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74418-94BB-43CA-96EE-484415947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9E52BB-504D-4729-B664-BE46F461E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0875F8-5289-4596-8BD3-FAC5530473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5440-6EC8-4460-8FC2-D882AF07F5F2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F6CD07-DF6A-4881-8F83-DC05B286D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30DAE1-7519-414F-AAFE-191160025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16565-07E7-40AB-ADBF-3E3732173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49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ruh.com.ua/training/komiks-ta-multfilm-za-10-160?cat=LiDQntGB0L3QvtCy0Lgg0LfQtNC%2B0YDQvtCy4oCZ0Y8%3D&amp;inpoint=ruh.com.u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0D6F896-0A43-42E4-89AA-EE1639C44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4" y="58738"/>
            <a:ext cx="2473154" cy="2190976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2D5B1C6-1674-4E46-8038-3B285728B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498" y="365125"/>
            <a:ext cx="9370502" cy="137978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ru-RU" sz="3100" i="1" dirty="0"/>
              <a:t>  </a:t>
            </a:r>
            <a:r>
              <a:rPr lang="ru-RU" sz="3100" b="1" i="1" dirty="0" err="1">
                <a:solidFill>
                  <a:schemeClr val="accent5">
                    <a:lumMod val="75000"/>
                  </a:schemeClr>
                </a:solidFill>
              </a:rPr>
              <a:t>Головним</a:t>
            </a:r>
            <a:r>
              <a:rPr lang="ru-RU" sz="3100" b="1" i="1" dirty="0">
                <a:solidFill>
                  <a:schemeClr val="accent5">
                    <a:lumMod val="75000"/>
                  </a:schemeClr>
                </a:solidFill>
              </a:rPr>
              <a:t>  скарбом  </a:t>
            </a:r>
            <a:r>
              <a:rPr lang="ru-RU" sz="3100" b="1" i="1" dirty="0" err="1">
                <a:solidFill>
                  <a:schemeClr val="accent5">
                    <a:lumMod val="75000"/>
                  </a:schemeClr>
                </a:solidFill>
              </a:rPr>
              <a:t>життя</a:t>
            </a:r>
            <a:r>
              <a:rPr lang="ru-RU" sz="3100" b="1" i="1" dirty="0">
                <a:solidFill>
                  <a:schemeClr val="accent5">
                    <a:lumMod val="75000"/>
                  </a:schemeClr>
                </a:solidFill>
              </a:rPr>
              <a:t>  є  </a:t>
            </a:r>
            <a:r>
              <a:rPr lang="ru-RU" sz="3100" b="1" i="1" dirty="0" err="1">
                <a:solidFill>
                  <a:schemeClr val="accent5">
                    <a:lumMod val="75000"/>
                  </a:schemeClr>
                </a:solidFill>
              </a:rPr>
              <a:t>здоров’я</a:t>
            </a:r>
            <a:r>
              <a:rPr lang="ru-RU" sz="3100" b="1" i="1" dirty="0">
                <a:solidFill>
                  <a:schemeClr val="accent5">
                    <a:lumMod val="75000"/>
                  </a:schemeClr>
                </a:solidFill>
              </a:rPr>
              <a:t>,  і,  </a:t>
            </a:r>
            <a:r>
              <a:rPr lang="ru-RU" sz="3100" b="1" i="1" dirty="0" err="1">
                <a:solidFill>
                  <a:schemeClr val="accent5">
                    <a:lumMod val="75000"/>
                  </a:schemeClr>
                </a:solidFill>
              </a:rPr>
              <a:t>щоб</a:t>
            </a:r>
            <a:r>
              <a:rPr lang="ru-RU" sz="3100" b="1" i="1" dirty="0">
                <a:solidFill>
                  <a:schemeClr val="accent5">
                    <a:lumMod val="75000"/>
                  </a:schemeClr>
                </a:solidFill>
              </a:rPr>
              <a:t>  </a:t>
            </a:r>
            <a:r>
              <a:rPr lang="ru-RU" sz="3100" b="1" i="1" dirty="0" err="1">
                <a:solidFill>
                  <a:schemeClr val="accent5">
                    <a:lumMod val="75000"/>
                  </a:schemeClr>
                </a:solidFill>
              </a:rPr>
              <a:t>його</a:t>
            </a:r>
            <a:r>
              <a:rPr lang="ru-RU" sz="3100" b="1" i="1" dirty="0">
                <a:solidFill>
                  <a:schemeClr val="accent5">
                    <a:lumMod val="75000"/>
                  </a:schemeClr>
                </a:solidFill>
              </a:rPr>
              <a:t>  </a:t>
            </a:r>
            <a:r>
              <a:rPr lang="ru-RU" sz="3100" b="1" i="1" dirty="0" err="1">
                <a:solidFill>
                  <a:schemeClr val="accent5">
                    <a:lumMod val="75000"/>
                  </a:schemeClr>
                </a:solidFill>
              </a:rPr>
              <a:t>зберегти</a:t>
            </a:r>
            <a:r>
              <a:rPr lang="ru-RU" sz="3100" b="1" i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3100" b="1" i="1" dirty="0" err="1">
                <a:solidFill>
                  <a:schemeClr val="accent5">
                    <a:lumMod val="75000"/>
                  </a:schemeClr>
                </a:solidFill>
              </a:rPr>
              <a:t>потрібно</a:t>
            </a:r>
            <a:r>
              <a:rPr lang="ru-RU" sz="31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100" b="1" i="1" dirty="0" err="1">
                <a:solidFill>
                  <a:schemeClr val="accent5">
                    <a:lumMod val="75000"/>
                  </a:schemeClr>
                </a:solidFill>
              </a:rPr>
              <a:t>багато</a:t>
            </a:r>
            <a:r>
              <a:rPr lang="ru-RU" sz="31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100" b="1" i="1" dirty="0" err="1">
                <a:solidFill>
                  <a:schemeClr val="accent5">
                    <a:lumMod val="75000"/>
                  </a:schemeClr>
                </a:solidFill>
              </a:rPr>
              <a:t>що</a:t>
            </a:r>
            <a:r>
              <a:rPr lang="ru-RU" sz="3100" b="1" i="1" dirty="0">
                <a:solidFill>
                  <a:schemeClr val="accent5">
                    <a:lumMod val="75000"/>
                  </a:schemeClr>
                </a:solidFill>
              </a:rPr>
              <a:t> знати.</a:t>
            </a:r>
            <a:br>
              <a:rPr lang="ru-RU" sz="31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100" b="1" i="1" dirty="0">
                <a:solidFill>
                  <a:schemeClr val="accent5">
                    <a:lumMod val="75000"/>
                  </a:schemeClr>
                </a:solidFill>
              </a:rPr>
              <a:t>                                                                       </a:t>
            </a:r>
            <a:r>
              <a:rPr lang="ru-RU" sz="3100" b="1" i="1" dirty="0" err="1">
                <a:solidFill>
                  <a:schemeClr val="accent5">
                    <a:lumMod val="75000"/>
                  </a:schemeClr>
                </a:solidFill>
              </a:rPr>
              <a:t>Авіцена</a:t>
            </a:r>
            <a:endParaRPr lang="ru-RU" sz="3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92A1712-5F75-46B0-8905-44EF87FE13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0" y="2249714"/>
            <a:ext cx="5515427" cy="4368801"/>
          </a:xfr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A518F866-7E7F-4252-A3B8-32E9E0BB0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7657" y="1930399"/>
            <a:ext cx="6212113" cy="436880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усвідомленого ставлення здобувачів до здоров’я через позитивну мотивацію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47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FF3CB8-3261-4FDF-95D1-AEBFB3AAC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1088914" cy="667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58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F740B7-8F28-4699-91FA-08AF1F20E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43" y="0"/>
            <a:ext cx="1185817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5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4DC40C-DB79-4FB0-BF28-1137E8398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09" y="0"/>
            <a:ext cx="1159638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53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2D176C-F393-4394-B08D-84D8FAD21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03" y="411061"/>
            <a:ext cx="11576807" cy="64469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08869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5C29E-5D91-47CD-B13C-16F8F383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28" y="365127"/>
            <a:ext cx="10922466" cy="1094558"/>
          </a:xfrm>
        </p:spPr>
        <p:txBody>
          <a:bodyPr/>
          <a:lstStyle/>
          <a:p>
            <a:r>
              <a:rPr lang="uk-UA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потреби- використайте для мотивації, обговорення в парах, групах, написання есе, проведення дискусії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7A0CC4-9DEF-471F-A3FA-03073D1F8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060" y="1375794"/>
            <a:ext cx="5608739" cy="511707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поле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  муки,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до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звикай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головне —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безсило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опускай.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/>
              <a:t>Жити</a:t>
            </a:r>
            <a:r>
              <a:rPr lang="ru-RU" sz="2000" dirty="0"/>
              <a:t> — </a:t>
            </a:r>
            <a:r>
              <a:rPr lang="ru-RU" sz="2000" dirty="0" err="1"/>
              <a:t>це</a:t>
            </a:r>
            <a:r>
              <a:rPr lang="ru-RU" sz="2000" dirty="0"/>
              <a:t> не </a:t>
            </a:r>
            <a:r>
              <a:rPr lang="ru-RU" sz="2000" dirty="0" err="1"/>
              <a:t>означає</a:t>
            </a:r>
            <a:r>
              <a:rPr lang="ru-RU" sz="2000" dirty="0"/>
              <a:t> </a:t>
            </a:r>
            <a:r>
              <a:rPr lang="ru-RU" sz="2000" dirty="0" err="1"/>
              <a:t>дихати</a:t>
            </a:r>
            <a:r>
              <a:rPr lang="ru-RU" sz="2000" dirty="0"/>
              <a:t>,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означає</a:t>
            </a:r>
            <a:r>
              <a:rPr lang="ru-RU" sz="2000" dirty="0"/>
              <a:t> — </a:t>
            </a:r>
            <a:r>
              <a:rPr lang="ru-RU" sz="2000" dirty="0" err="1"/>
              <a:t>діяти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/>
              <a:t> (Ж.-Ж. Руссо).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/>
              <a:t>Наше </a:t>
            </a:r>
            <a:r>
              <a:rPr lang="ru-RU" sz="2000" dirty="0" err="1"/>
              <a:t>життя</a:t>
            </a:r>
            <a:r>
              <a:rPr lang="ru-RU" sz="2000" dirty="0"/>
              <a:t> — </a:t>
            </a:r>
            <a:r>
              <a:rPr lang="ru-RU" sz="2000" dirty="0" err="1"/>
              <a:t>це</a:t>
            </a:r>
            <a:r>
              <a:rPr lang="ru-RU" sz="2000" dirty="0"/>
              <a:t> те, </a:t>
            </a:r>
            <a:r>
              <a:rPr lang="ru-RU" sz="2000" dirty="0" err="1"/>
              <a:t>що</a:t>
            </a:r>
            <a:r>
              <a:rPr lang="ru-RU" sz="2000" dirty="0"/>
              <a:t> ми </a:t>
            </a:r>
            <a:r>
              <a:rPr lang="ru-RU" sz="2000" dirty="0" err="1"/>
              <a:t>думаємо</a:t>
            </a:r>
            <a:r>
              <a:rPr lang="ru-RU" sz="2000" dirty="0"/>
              <a:t> про </a:t>
            </a:r>
            <a:r>
              <a:rPr lang="ru-RU" sz="2000" dirty="0" err="1"/>
              <a:t>нього</a:t>
            </a:r>
            <a:r>
              <a:rPr lang="ru-RU" sz="2000" dirty="0"/>
              <a:t>.  (Марк </a:t>
            </a:r>
            <a:r>
              <a:rPr lang="ru-RU" sz="2000" dirty="0" err="1"/>
              <a:t>Аврелій</a:t>
            </a:r>
            <a:r>
              <a:rPr lang="ru-RU" sz="2000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/>
              <a:t>Ключ до </a:t>
            </a:r>
            <a:r>
              <a:rPr lang="ru-RU" sz="2000" dirty="0" err="1"/>
              <a:t>життя</a:t>
            </a:r>
            <a:r>
              <a:rPr lang="ru-RU" sz="2000" dirty="0"/>
              <a:t> — </a:t>
            </a:r>
            <a:r>
              <a:rPr lang="ru-RU" sz="2000" dirty="0" err="1"/>
              <a:t>служіння</a:t>
            </a:r>
            <a:r>
              <a:rPr lang="ru-RU" sz="2000" dirty="0"/>
              <a:t> людям.</a:t>
            </a:r>
          </a:p>
          <a:p>
            <a:pPr marL="0" indent="0">
              <a:buNone/>
            </a:pPr>
            <a:r>
              <a:rPr lang="ru-RU" sz="2000" dirty="0"/>
              <a:t> (Д. Джексон)</a:t>
            </a:r>
          </a:p>
          <a:p>
            <a:pPr marL="0" indent="0">
              <a:buNone/>
            </a:pPr>
            <a:br>
              <a:rPr lang="ru-RU" dirty="0"/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9D5EE6-C3DF-4669-92C8-7ADB83E31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3201" y="1233180"/>
            <a:ext cx="5673056" cy="511707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Чужа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душа – то,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кажуть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темний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я скажу: не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ой не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Чужа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душа – то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тихе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море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сліз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Плювати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гріх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тяжкий, не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Ліна Костенко</a:t>
            </a:r>
          </a:p>
          <a:p>
            <a:r>
              <a:rPr lang="ru-RU" sz="2000" dirty="0" err="1"/>
              <a:t>Найвища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книг — книга </a:t>
            </a:r>
            <a:r>
              <a:rPr lang="ru-RU" sz="2000" dirty="0" err="1"/>
              <a:t>життя</a:t>
            </a:r>
            <a:r>
              <a:rPr lang="ru-RU" sz="2000" dirty="0"/>
              <a:t>, яку не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ні</a:t>
            </a:r>
            <a:r>
              <a:rPr lang="ru-RU" sz="2000" dirty="0"/>
              <a:t> </a:t>
            </a:r>
            <a:r>
              <a:rPr lang="ru-RU" sz="2000" dirty="0" err="1"/>
              <a:t>закрити</a:t>
            </a:r>
            <a:r>
              <a:rPr lang="ru-RU" sz="2000" dirty="0"/>
              <a:t>, </a:t>
            </a:r>
            <a:r>
              <a:rPr lang="ru-RU" sz="2000" dirty="0" err="1"/>
              <a:t>ні</a:t>
            </a:r>
            <a:r>
              <a:rPr lang="ru-RU" sz="2000" dirty="0"/>
              <a:t> </a:t>
            </a:r>
            <a:r>
              <a:rPr lang="ru-RU" sz="2000" dirty="0" err="1"/>
              <a:t>знову</a:t>
            </a:r>
            <a:r>
              <a:rPr lang="ru-RU" sz="2000" dirty="0"/>
              <a:t> </a:t>
            </a:r>
            <a:r>
              <a:rPr lang="ru-RU" sz="2000" dirty="0" err="1"/>
              <a:t>від¬крити</a:t>
            </a:r>
            <a:r>
              <a:rPr lang="ru-RU" sz="2000" dirty="0"/>
              <a:t> за </a:t>
            </a:r>
            <a:r>
              <a:rPr lang="ru-RU" sz="2000" dirty="0" err="1"/>
              <a:t>своїм</a:t>
            </a:r>
            <a:r>
              <a:rPr lang="ru-RU" sz="2000" dirty="0"/>
              <a:t> </a:t>
            </a:r>
            <a:r>
              <a:rPr lang="ru-RU" sz="2000" dirty="0" err="1"/>
              <a:t>бажанням</a:t>
            </a:r>
            <a:r>
              <a:rPr lang="ru-RU" sz="2000" dirty="0"/>
              <a:t>.     (А. </a:t>
            </a:r>
            <a:r>
              <a:rPr lang="ru-RU" sz="2000" dirty="0" err="1"/>
              <a:t>Ламартін</a:t>
            </a:r>
            <a:r>
              <a:rPr lang="ru-RU" sz="2000" dirty="0"/>
              <a:t>)</a:t>
            </a:r>
            <a:br>
              <a:rPr lang="ru-RU" sz="2000" dirty="0"/>
            </a:br>
            <a:r>
              <a:rPr lang="ru-RU" sz="2000" dirty="0"/>
              <a:t> </a:t>
            </a:r>
            <a:r>
              <a:rPr lang="ru-RU" sz="2000" dirty="0" err="1"/>
              <a:t>Жити</a:t>
            </a:r>
            <a:r>
              <a:rPr lang="ru-RU" sz="2000" dirty="0"/>
              <a:t>— </a:t>
            </a:r>
            <a:r>
              <a:rPr lang="ru-RU" sz="2000" dirty="0" err="1"/>
              <a:t>означає</a:t>
            </a:r>
            <a:r>
              <a:rPr lang="ru-RU" sz="2000" dirty="0"/>
              <a:t> не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задовольняти</a:t>
            </a:r>
            <a:r>
              <a:rPr lang="ru-RU" sz="2000" dirty="0"/>
              <a:t> </a:t>
            </a:r>
            <a:r>
              <a:rPr lang="ru-RU" sz="2000" dirty="0" err="1"/>
              <a:t>матеріальні</a:t>
            </a:r>
            <a:r>
              <a:rPr lang="ru-RU" sz="2000" dirty="0"/>
              <a:t> </a:t>
            </a:r>
            <a:r>
              <a:rPr lang="ru-RU" sz="2000" dirty="0" err="1"/>
              <a:t>запити</a:t>
            </a:r>
            <a:r>
              <a:rPr lang="ru-RU" sz="2000" dirty="0"/>
              <a:t> </a:t>
            </a:r>
            <a:r>
              <a:rPr lang="ru-RU" sz="2000" dirty="0" err="1"/>
              <a:t>організму</a:t>
            </a:r>
            <a:r>
              <a:rPr lang="ru-RU" sz="2000" dirty="0"/>
              <a:t>, головне — </a:t>
            </a:r>
            <a:r>
              <a:rPr lang="ru-RU" sz="2000" dirty="0" err="1"/>
              <a:t>розуміти</a:t>
            </a:r>
            <a:r>
              <a:rPr lang="ru-RU" sz="2000" dirty="0"/>
              <a:t> свою </a:t>
            </a:r>
            <a:r>
              <a:rPr lang="ru-RU" sz="2000" dirty="0" err="1"/>
              <a:t>людську</a:t>
            </a:r>
            <a:r>
              <a:rPr lang="ru-RU" sz="2000" dirty="0"/>
              <a:t> </a:t>
            </a:r>
            <a:r>
              <a:rPr lang="ru-RU" sz="2000" dirty="0" err="1"/>
              <a:t>необхідність</a:t>
            </a:r>
            <a:r>
              <a:rPr lang="ru-RU" sz="2000" dirty="0"/>
              <a:t>.</a:t>
            </a:r>
          </a:p>
          <a:p>
            <a:r>
              <a:rPr lang="ru-RU" sz="2000" dirty="0"/>
              <a:t>                                                        (Жуль </a:t>
            </a:r>
            <a:r>
              <a:rPr lang="ru-RU" sz="2200" dirty="0"/>
              <a:t>Берн)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4BA9DC-B2A0-40E4-BDFD-3098A2124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150" y="4994718"/>
            <a:ext cx="27813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63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059953-F240-4AE8-B96E-D692EEA90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06" y="-83889"/>
            <a:ext cx="10637241" cy="68454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228C48-D171-4583-B842-A9F187E9F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497" y="4659174"/>
            <a:ext cx="2155971" cy="17359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EAF1ED-8F46-4120-8D88-2DDBD8593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06" y="68511"/>
            <a:ext cx="10637241" cy="684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5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D5AD6-E834-4849-AF8F-75A31AFC72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5143"/>
            <a:ext cx="11596914" cy="154554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Складові формули «4-К» - потужний </a:t>
            </a:r>
            <a:b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арсенал вчителя </a:t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82B422-1C14-410E-92C2-57FDD6A583B2}"/>
              </a:ext>
            </a:extLst>
          </p:cNvPr>
          <p:cNvSpPr/>
          <p:nvPr/>
        </p:nvSpPr>
        <p:spPr>
          <a:xfrm>
            <a:off x="838199" y="1640914"/>
            <a:ext cx="10515599" cy="51532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uk-UA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креативність</a:t>
            </a: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розвиває уяву, цілеспрямованість, вчить генерувати власні ідеї, долати труднощі.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Креативність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через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розв’язання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кейсів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uk-UA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ритичне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вчит</a:t>
            </a: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обмірковувати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думку та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знаходити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uk-UA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комунікація і кооперація- </a:t>
            </a: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вчить взаємодіяти з іншими людьми, розподіляти групові цінності, говорити чітко, коротко, ясно,  розуміти партнера.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86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3BBD31-BFBB-4DF7-B6B2-2947DD931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69" y="0"/>
            <a:ext cx="11659928" cy="695627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BED31E-CEC4-4743-96C0-DE3CB3A99A2E}"/>
              </a:ext>
            </a:extLst>
          </p:cNvPr>
          <p:cNvSpPr/>
          <p:nvPr/>
        </p:nvSpPr>
        <p:spPr>
          <a:xfrm>
            <a:off x="3048000" y="2967335"/>
            <a:ext cx="25980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02124"/>
                </a:solidFill>
                <a:latin typeface="Google Sans"/>
              </a:rPr>
              <a:t>Особиста </a:t>
            </a:r>
            <a:r>
              <a:rPr lang="ru-RU" dirty="0" err="1">
                <a:solidFill>
                  <a:srgbClr val="202124"/>
                </a:solidFill>
                <a:latin typeface="Google Sans"/>
              </a:rPr>
              <a:t>безпека</a:t>
            </a:r>
            <a:r>
              <a:rPr lang="ru-RU" dirty="0">
                <a:solidFill>
                  <a:srgbClr val="202124"/>
                </a:solidFill>
                <a:latin typeface="Google Sans"/>
              </a:rPr>
              <a:t> — </a:t>
            </a:r>
            <a:r>
              <a:rPr lang="ru-RU" dirty="0" err="1">
                <a:solidFill>
                  <a:srgbClr val="202124"/>
                </a:solidFill>
                <a:latin typeface="Google Sans"/>
              </a:rPr>
              <a:t>це</a:t>
            </a:r>
            <a:r>
              <a:rPr lang="ru-RU" dirty="0">
                <a:solidFill>
                  <a:srgbClr val="202124"/>
                </a:solidFill>
                <a:latin typeface="Google Sans"/>
              </a:rPr>
              <a:t> </a:t>
            </a:r>
            <a:r>
              <a:rPr lang="ru-RU" dirty="0">
                <a:solidFill>
                  <a:srgbClr val="040C28"/>
                </a:solidFill>
                <a:latin typeface="Google Sans"/>
              </a:rPr>
              <a:t>стан </a:t>
            </a:r>
            <a:r>
              <a:rPr lang="ru-RU" dirty="0" err="1">
                <a:solidFill>
                  <a:srgbClr val="040C28"/>
                </a:solidFill>
                <a:latin typeface="Google Sans"/>
              </a:rPr>
              <a:t>захищеності</a:t>
            </a:r>
            <a:r>
              <a:rPr lang="ru-RU" dirty="0">
                <a:solidFill>
                  <a:srgbClr val="040C28"/>
                </a:solidFill>
                <a:latin typeface="Google Sans"/>
              </a:rPr>
              <a:t> </a:t>
            </a:r>
            <a:r>
              <a:rPr lang="ru-RU" dirty="0" err="1">
                <a:solidFill>
                  <a:srgbClr val="040C28"/>
                </a:solidFill>
                <a:latin typeface="Google Sans"/>
              </a:rPr>
              <a:t>від</a:t>
            </a:r>
            <a:r>
              <a:rPr lang="ru-RU" dirty="0">
                <a:solidFill>
                  <a:srgbClr val="040C28"/>
                </a:solidFill>
                <a:latin typeface="Google Sans"/>
              </a:rPr>
              <a:t> </a:t>
            </a:r>
            <a:r>
              <a:rPr lang="ru-RU" dirty="0" err="1">
                <a:solidFill>
                  <a:srgbClr val="040C28"/>
                </a:solidFill>
                <a:latin typeface="Google Sans"/>
              </a:rPr>
              <a:t>загроз</a:t>
            </a:r>
            <a:r>
              <a:rPr lang="ru-RU" dirty="0">
                <a:solidFill>
                  <a:srgbClr val="040C28"/>
                </a:solidFill>
                <a:latin typeface="Google Sans"/>
              </a:rPr>
              <a:t> жнитво </a:t>
            </a:r>
            <a:r>
              <a:rPr lang="ru-RU" dirty="0" err="1">
                <a:solidFill>
                  <a:srgbClr val="040C28"/>
                </a:solidFill>
                <a:latin typeface="Google Sans"/>
              </a:rPr>
              <a:t>важливим</a:t>
            </a:r>
            <a:r>
              <a:rPr lang="ru-RU" dirty="0">
                <a:solidFill>
                  <a:srgbClr val="040C28"/>
                </a:solidFill>
                <a:latin typeface="Google Sans"/>
              </a:rPr>
              <a:t> </a:t>
            </a:r>
            <a:r>
              <a:rPr lang="ru-RU" dirty="0" err="1">
                <a:solidFill>
                  <a:srgbClr val="040C28"/>
                </a:solidFill>
                <a:latin typeface="Google Sans"/>
              </a:rPr>
              <a:t>інте</a:t>
            </a:r>
            <a:r>
              <a:rPr lang="ru-RU" dirty="0">
                <a:solidFill>
                  <a:srgbClr val="040C28"/>
                </a:solidFill>
                <a:latin typeface="Google Sans"/>
              </a:rPr>
              <a:t>- </a:t>
            </a:r>
            <a:r>
              <a:rPr lang="ru-RU" dirty="0" err="1">
                <a:solidFill>
                  <a:srgbClr val="040C28"/>
                </a:solidFill>
                <a:latin typeface="Google Sans"/>
              </a:rPr>
              <a:t>ресам</a:t>
            </a:r>
            <a:r>
              <a:rPr lang="ru-RU" dirty="0">
                <a:solidFill>
                  <a:srgbClr val="040C28"/>
                </a:solidFill>
                <a:latin typeface="Google Sans"/>
              </a:rPr>
              <a:t> </a:t>
            </a:r>
            <a:r>
              <a:rPr lang="ru-RU" dirty="0" err="1">
                <a:solidFill>
                  <a:srgbClr val="040C28"/>
                </a:solidFill>
                <a:latin typeface="Google Sans"/>
              </a:rPr>
              <a:t>людини</a:t>
            </a:r>
            <a:r>
              <a:rPr lang="ru-RU" dirty="0">
                <a:solidFill>
                  <a:srgbClr val="040C28"/>
                </a:solidFill>
                <a:latin typeface="Google Sans"/>
              </a:rPr>
              <a:t>: </a:t>
            </a:r>
            <a:r>
              <a:rPr lang="ru-RU" dirty="0" err="1">
                <a:solidFill>
                  <a:srgbClr val="040C28"/>
                </a:solidFill>
                <a:latin typeface="Google Sans"/>
              </a:rPr>
              <a:t>її</a:t>
            </a:r>
            <a:r>
              <a:rPr lang="ru-RU" dirty="0">
                <a:solidFill>
                  <a:srgbClr val="040C28"/>
                </a:solidFill>
                <a:latin typeface="Google Sans"/>
              </a:rPr>
              <a:t> </a:t>
            </a:r>
            <a:r>
              <a:rPr lang="ru-RU" dirty="0" err="1">
                <a:solidFill>
                  <a:srgbClr val="040C28"/>
                </a:solidFill>
                <a:latin typeface="Google Sans"/>
              </a:rPr>
              <a:t>життю</a:t>
            </a:r>
            <a:r>
              <a:rPr lang="ru-RU" dirty="0">
                <a:solidFill>
                  <a:srgbClr val="040C28"/>
                </a:solidFill>
                <a:latin typeface="Google Sans"/>
              </a:rPr>
              <a:t>, </a:t>
            </a:r>
            <a:r>
              <a:rPr lang="ru-RU" dirty="0" err="1">
                <a:solidFill>
                  <a:srgbClr val="040C28"/>
                </a:solidFill>
                <a:latin typeface="Google Sans"/>
              </a:rPr>
              <a:t>здоров'ю</a:t>
            </a:r>
            <a:r>
              <a:rPr lang="ru-RU" dirty="0">
                <a:solidFill>
                  <a:srgbClr val="040C28"/>
                </a:solidFill>
                <a:latin typeface="Google Sans"/>
              </a:rPr>
              <a:t> та </a:t>
            </a:r>
            <a:r>
              <a:rPr lang="ru-RU" dirty="0" err="1">
                <a:solidFill>
                  <a:srgbClr val="040C28"/>
                </a:solidFill>
                <a:latin typeface="Google Sans"/>
              </a:rPr>
              <a:t>добробуту</a:t>
            </a:r>
            <a:r>
              <a:rPr lang="ru-RU" dirty="0">
                <a:solidFill>
                  <a:srgbClr val="202124"/>
                </a:solidFill>
                <a:latin typeface="Google Sans"/>
              </a:rPr>
              <a:t>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96F752-DC14-40C5-B0B6-11B6AE4EE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35" y="0"/>
            <a:ext cx="11659928" cy="695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33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3349B-911E-44A5-97F1-EEAF4674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607" y="390292"/>
            <a:ext cx="7323589" cy="1325563"/>
          </a:xfrm>
        </p:spPr>
        <p:txBody>
          <a:bodyPr>
            <a:normAutofit/>
          </a:bodyPr>
          <a:lstStyle/>
          <a:p>
            <a:r>
              <a:rPr lang="ru-RU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міжпредметних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9DAE62-F5F1-45AB-B8B7-AC81AF0BF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782" y="2290195"/>
            <a:ext cx="11035018" cy="4278384"/>
          </a:xfrm>
        </p:spPr>
        <p:txBody>
          <a:bodyPr/>
          <a:lstStyle/>
          <a:p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Методологічна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формування цілісності й розвитку людини;</a:t>
            </a:r>
          </a:p>
          <a:p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формування системності знань;</a:t>
            </a:r>
          </a:p>
          <a:p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розвивальна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- розвиток системного творчого мислення;</a:t>
            </a:r>
          </a:p>
          <a:p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здійснення естетичного, морального, етичного виховання;</a:t>
            </a:r>
          </a:p>
          <a:p>
            <a:pPr marL="0" indent="0" algn="just">
              <a:buNone/>
            </a:pPr>
            <a:r>
              <a:rPr lang="uk-UA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міжпредметні зв’язки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виокремлюють головні елементи змісту освіти; передбачають розвиток ідей, понять, інноваційних загальнонаукових прийомів навчальної діяльності; комплексно застосовують знання з різних предметів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0A003F-3A4E-42FC-8FB0-A34BD16BFD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4"/>
          <a:stretch/>
        </p:blipFill>
        <p:spPr>
          <a:xfrm>
            <a:off x="419451" y="117445"/>
            <a:ext cx="3607266" cy="203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88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DE1B3-FCE5-45ED-82ED-3D9B465B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/критерії відбору матеріалів до уроку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E2ABC5-5418-4DD9-B062-61B37B661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78042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 змісту, віку учнів;</a:t>
            </a:r>
          </a:p>
          <a:p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 і реальні потреби учнів;</a:t>
            </a:r>
          </a:p>
          <a:p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актуальність;</a:t>
            </a:r>
          </a:p>
          <a:p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 формуванню мотивації щодо здорового способу життя;</a:t>
            </a:r>
          </a:p>
          <a:p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 навчально-виховного процесу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2F2910D-148E-4444-AA9B-11F38930A4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798000"/>
            <a:ext cx="3266813" cy="2876371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516EDF-801E-40EE-8B05-222ADA725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75" y="1921700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1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2879B-A196-4001-9ED3-42F4BFE7B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25" y="365125"/>
            <a:ext cx="11144075" cy="1325563"/>
          </a:xfrm>
        </p:spPr>
        <p:txBody>
          <a:bodyPr/>
          <a:lstStyle/>
          <a:p>
            <a:r>
              <a:rPr lang="uk-UA" b="1" dirty="0"/>
              <a:t>Про значення здоров’я 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D05601-EC26-43C4-981C-E5A33813B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25" y="1384183"/>
            <a:ext cx="11691989" cy="479278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скарбом  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є  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 і,  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знати. (</a:t>
            </a:r>
            <a:r>
              <a:rPr lang="ru-RU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Авіцена</a:t>
            </a:r>
            <a:r>
              <a:rPr lang="ru-RU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все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наживемо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найдорожчий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скарб.</a:t>
            </a:r>
          </a:p>
          <a:p>
            <a:pPr lvl="0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Весела думка – половина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просіть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хліба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Бога, а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просіть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Сміх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лікує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здоров'ям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нема старшого.</a:t>
            </a:r>
          </a:p>
          <a:p>
            <a:pPr lvl="0"/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Здоров’я-це </a:t>
            </a:r>
            <a:r>
              <a:rPr lang="uk-UA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модно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/>
              <a:t>                                                                                    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EB3161-1235-48FE-AF18-EA2AFE700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297" y="201336"/>
            <a:ext cx="5377343" cy="118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77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E5F81D-5EDE-45E7-B5AA-8739200EA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745" y="612396"/>
            <a:ext cx="4809698" cy="4345498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554F114-DEA1-493F-A10B-550C83601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90" y="457201"/>
            <a:ext cx="5352176" cy="608202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« Основи здоров’я» …і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440D6F-85C5-41EF-9285-10B62E952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9557" y="1333850"/>
            <a:ext cx="4177727" cy="506695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</a:t>
            </a:r>
          </a:p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</a:t>
            </a:r>
          </a:p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Географія</a:t>
            </a:r>
          </a:p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</a:p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 культура</a:t>
            </a:r>
          </a:p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Етика</a:t>
            </a:r>
          </a:p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Інформатика</a:t>
            </a:r>
          </a:p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Фізика</a:t>
            </a:r>
          </a:p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</a:p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«Захист України»</a:t>
            </a:r>
          </a:p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Іноземна мова</a:t>
            </a:r>
          </a:p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</a:p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</a:p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Правознавство</a:t>
            </a:r>
          </a:p>
          <a:p>
            <a:endParaRPr lang="uk-UA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873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2432D-6FE1-41A4-93DC-EFC1E726A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34094" cy="649943"/>
          </a:xfrm>
        </p:spPr>
        <p:txBody>
          <a:bodyPr>
            <a:normAutofit/>
          </a:bodyPr>
          <a:lstStyle/>
          <a:p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Міжпредметність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дії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4FF63F-14C2-46A9-8279-773B345CD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49" y="1283516"/>
            <a:ext cx="5675851" cy="489344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uk-UA" sz="1800" dirty="0"/>
              <a:t>2.5 млн потових і сальних залоз людини на добу виділяють 0,5л поту і 20 г. сала. Які загрози існують тілу людини, якщо не митися впродовж тижня? місяця? </a:t>
            </a:r>
            <a:r>
              <a:rPr lang="uk-UA" sz="1800" dirty="0" err="1"/>
              <a:t>Запрогнозуйте</a:t>
            </a:r>
            <a:r>
              <a:rPr lang="uk-UA" sz="1800" dirty="0"/>
              <a:t> яким чином постраждає соціальна складова здоров’я?</a:t>
            </a:r>
          </a:p>
          <a:p>
            <a:r>
              <a:rPr lang="uk-UA" sz="1800" dirty="0"/>
              <a:t>За рік в Україні помирає від ВІЛ/СНІДУ 2500 осіб. Побудуйте шкалу духовної складової здоров’я тих, хто відійшов у вічність. </a:t>
            </a:r>
          </a:p>
          <a:p>
            <a:r>
              <a:rPr lang="uk-UA" sz="1800" dirty="0"/>
              <a:t>Середньовічні лати лицаря сьогодні може легко підійняти хлопець 10-12 років. Про які фактори життя свідчить ця інформація?</a:t>
            </a:r>
          </a:p>
          <a:p>
            <a:r>
              <a:rPr lang="uk-UA" sz="1800" dirty="0"/>
              <a:t>Якщо відсутній самоконтроль емоцій, то це призводить до вкорочення життя на 2-4 роки. Продемонструйте власні прийоми самоконтролю емоцій у випадках: отримали низьку оцінку за контрольну; зрадив друг/ подруга; програла чемпіонат Європи улюблена футбольна  команда; неможливо придбати 15-й </a:t>
            </a:r>
            <a:r>
              <a:rPr lang="uk-UA" sz="1800" dirty="0" err="1"/>
              <a:t>айфон</a:t>
            </a:r>
            <a:r>
              <a:rPr lang="uk-UA" sz="1800" dirty="0"/>
              <a:t>. </a:t>
            </a:r>
            <a:endParaRPr lang="ru-RU" sz="18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0FCFE7-29AC-4C63-ABD1-979A0472E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1408" y="365126"/>
            <a:ext cx="5606643" cy="58118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uk-UA" sz="2000" dirty="0"/>
              <a:t>1 цигарка зменшує вміст кисню в крові на 15%.Щороку від паління вмирає  5 млн. людей з них 90% від раку </a:t>
            </a:r>
            <a:r>
              <a:rPr lang="uk-UA" sz="2000" dirty="0" err="1"/>
              <a:t>легенів</a:t>
            </a:r>
            <a:r>
              <a:rPr lang="uk-UA" sz="2000" dirty="0"/>
              <a:t>, бо в диму 7000 хімічних елементів.</a:t>
            </a:r>
          </a:p>
          <a:p>
            <a:pPr marL="0" indent="0">
              <a:buNone/>
            </a:pPr>
            <a:r>
              <a:rPr lang="uk-UA" sz="2000" dirty="0"/>
              <a:t>Палимо чи живемо? </a:t>
            </a:r>
          </a:p>
          <a:p>
            <a:endParaRPr lang="uk-UA" sz="2000" dirty="0"/>
          </a:p>
          <a:p>
            <a:r>
              <a:rPr lang="uk-UA" sz="2000" dirty="0"/>
              <a:t>1981 р.- відкрили збудник ВІЛ, 80 млн його отримали.36 млн. померли. Україна займає ІІ місце в </a:t>
            </a:r>
            <a:r>
              <a:rPr lang="uk-UA" sz="2000" dirty="0" err="1"/>
              <a:t>Сх</a:t>
            </a:r>
            <a:r>
              <a:rPr lang="uk-UA" sz="2000" dirty="0"/>
              <a:t>. Європі. Щороку ВІЛ/СНІД забирає 1000 громадян України.</a:t>
            </a:r>
          </a:p>
          <a:p>
            <a:pPr marL="0" indent="0">
              <a:buNone/>
            </a:pPr>
            <a:r>
              <a:rPr lang="uk-UA" sz="2000" dirty="0"/>
              <a:t>            Не вмирай від незнання!</a:t>
            </a:r>
          </a:p>
          <a:p>
            <a:pPr marL="0" indent="0">
              <a:buNone/>
            </a:pPr>
            <a:endParaRPr lang="uk-UA" sz="2000" dirty="0"/>
          </a:p>
          <a:p>
            <a:r>
              <a:rPr lang="uk-UA" sz="2000" dirty="0"/>
              <a:t>На даху поїзда напруга 27, 5 тис. – 3 тис. Вольт.</a:t>
            </a:r>
          </a:p>
          <a:p>
            <a:pPr marL="0" indent="0">
              <a:buNone/>
            </a:pPr>
            <a:r>
              <a:rPr lang="uk-UA" sz="2000" dirty="0"/>
              <a:t>Будемо робити селфі чи графіті на вагоні?</a:t>
            </a:r>
          </a:p>
          <a:p>
            <a:pPr marL="0" indent="0">
              <a:buNone/>
            </a:pPr>
            <a:r>
              <a:rPr lang="uk-UA" sz="2000" dirty="0"/>
              <a:t> </a:t>
            </a:r>
          </a:p>
          <a:p>
            <a:endParaRPr lang="uk-UA" sz="2000" dirty="0"/>
          </a:p>
          <a:p>
            <a:endParaRPr lang="uk-UA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010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9D97F-C012-41D4-A206-5B3E9EB9E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998"/>
          </a:xfrm>
        </p:spPr>
        <p:txBody>
          <a:bodyPr>
            <a:normAutofit fontScale="90000"/>
          </a:bodyPr>
          <a:lstStyle/>
          <a:p>
            <a:r>
              <a:rPr lang="uk-UA"/>
              <a:t>                </a:t>
            </a:r>
            <a:r>
              <a:rPr lang="uk-UA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інформаційної гігієни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38F771-306A-4585-8841-741DAB4BE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3" y="1274763"/>
            <a:ext cx="11492917" cy="490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1.</a:t>
            </a:r>
            <a:r>
              <a:rPr lang="uk-UA" sz="2400" dirty="0"/>
              <a:t>Ставтеся до інформації</a:t>
            </a:r>
          </a:p>
          <a:p>
            <a:pPr marL="0" indent="0">
              <a:buNone/>
            </a:pPr>
            <a:r>
              <a:rPr lang="uk-UA" sz="2400" dirty="0"/>
              <a:t> критично!</a:t>
            </a:r>
          </a:p>
          <a:p>
            <a:pPr marL="0" indent="0">
              <a:buNone/>
            </a:pPr>
            <a:r>
              <a:rPr lang="uk-UA" sz="2400" dirty="0"/>
              <a:t>2.Перевіряйте інформацію</a:t>
            </a:r>
          </a:p>
          <a:p>
            <a:pPr marL="0" indent="0">
              <a:buNone/>
            </a:pPr>
            <a:r>
              <a:rPr lang="uk-UA" sz="2400" dirty="0"/>
              <a:t>3.Слухайте професіоналів</a:t>
            </a:r>
          </a:p>
          <a:p>
            <a:pPr marL="0" indent="0">
              <a:buNone/>
            </a:pPr>
            <a:r>
              <a:rPr lang="uk-UA" sz="2400" dirty="0"/>
              <a:t>4.Крикливий заголовок – </a:t>
            </a:r>
          </a:p>
          <a:p>
            <a:pPr marL="0" indent="0">
              <a:buNone/>
            </a:pPr>
            <a:r>
              <a:rPr lang="uk-UA" sz="2400" dirty="0"/>
              <a:t>поганий знак</a:t>
            </a:r>
          </a:p>
          <a:p>
            <a:pPr marL="0" indent="0">
              <a:buNone/>
            </a:pPr>
            <a:r>
              <a:rPr lang="uk-UA" sz="2400" dirty="0"/>
              <a:t>5.Не ВСЕ перечитуйте,</a:t>
            </a:r>
          </a:p>
          <a:p>
            <a:pPr marL="0" indent="0">
              <a:buNone/>
            </a:pPr>
            <a:r>
              <a:rPr lang="uk-UA" sz="2400" dirty="0"/>
              <a:t> переглядайте!</a:t>
            </a:r>
          </a:p>
          <a:p>
            <a:pPr marL="0" indent="0">
              <a:buNone/>
            </a:pPr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інформаційної гігієни </a:t>
            </a:r>
            <a:r>
              <a:rPr lang="uk-UA" dirty="0"/>
              <a:t>– знизити негативний вплив інформації на психічне, фізичне і соціальне благополуччя і здоров’я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AE1089-DED8-43BA-812F-8945378303C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03847" y="1778465"/>
            <a:ext cx="6588154" cy="4398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/>
              <a:t>6. Очистіть свій інформаційний простір</a:t>
            </a:r>
          </a:p>
          <a:p>
            <a:pPr marL="0" indent="0">
              <a:buNone/>
            </a:pPr>
            <a:r>
              <a:rPr lang="uk-UA" sz="2400" dirty="0"/>
              <a:t>7.Не поширюйте інформацію, у достовірності якої не впевнені</a:t>
            </a:r>
          </a:p>
          <a:p>
            <a:pPr marL="0" indent="0">
              <a:buNone/>
            </a:pPr>
            <a:r>
              <a:rPr lang="uk-UA" sz="2400" dirty="0"/>
              <a:t>8.Дозуйте використання соціальних мереж</a:t>
            </a:r>
          </a:p>
          <a:p>
            <a:pPr marL="0" indent="0">
              <a:buNone/>
            </a:pPr>
            <a:r>
              <a:rPr lang="uk-UA" sz="2400" dirty="0"/>
              <a:t>9.Всюди використовуйте українську мову</a:t>
            </a:r>
          </a:p>
          <a:p>
            <a:pPr marL="0" indent="0">
              <a:buNone/>
            </a:pPr>
            <a:r>
              <a:rPr lang="uk-UA" sz="2400" dirty="0"/>
              <a:t>10.Контролюйте час використання гаджетів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38431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1E474-3874-413A-B7D6-39039919B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39" y="365126"/>
            <a:ext cx="10850461" cy="96033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 </a:t>
            </a:r>
            <a:br>
              <a:rPr lang="uk-UA" dirty="0"/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категорично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забороняється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5ECBFF-C4FB-4330-B588-C8AAA8B5D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449" y="1963023"/>
            <a:ext cx="5402510" cy="3500875"/>
          </a:xfrm>
        </p:spPr>
        <p:txBody>
          <a:bodyPr>
            <a:normAutofit lnSpcReduction="10000"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знімати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дислокації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 ППО; </a:t>
            </a:r>
          </a:p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фіксувати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C52804-C6CA-40AF-9567-A23DD9F94C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наживо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ракети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момент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польоту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обстрілів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влучання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снарядів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як-то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зупинок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метро,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удари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обстріли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диверсї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590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29B31-0E3D-4F92-9B5B-F891A068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0"/>
            <a:ext cx="11367082" cy="1342239"/>
          </a:xfrm>
        </p:spPr>
        <p:txBody>
          <a:bodyPr>
            <a:normAutofit/>
          </a:bodyPr>
          <a:lstStyle/>
          <a:p>
            <a:r>
              <a:rPr lang="uk-UA" sz="4000" b="1" dirty="0"/>
              <a:t> Небезпечне </a:t>
            </a:r>
            <a:r>
              <a:rPr lang="ru-RU" b="1" dirty="0" err="1"/>
              <a:t>екстремальне</a:t>
            </a:r>
            <a:r>
              <a:rPr lang="ru-RU" b="1" dirty="0"/>
              <a:t> </a:t>
            </a:r>
            <a:r>
              <a:rPr lang="ru-RU" b="1" dirty="0" err="1"/>
              <a:t>катання</a:t>
            </a:r>
            <a:r>
              <a:rPr lang="ru-RU" b="1" dirty="0"/>
              <a:t> - </a:t>
            </a:r>
            <a:r>
              <a:rPr lang="uk-UA" sz="4000" b="1" dirty="0"/>
              <a:t> </a:t>
            </a:r>
            <a:r>
              <a:rPr lang="uk-UA" sz="4000" b="1" dirty="0" err="1"/>
              <a:t>зачепінг</a:t>
            </a:r>
            <a:r>
              <a:rPr lang="uk-UA" sz="4000" b="1" dirty="0"/>
              <a:t>, </a:t>
            </a:r>
            <a:r>
              <a:rPr lang="uk-UA" sz="4000" b="1" dirty="0" err="1"/>
              <a:t>трейнсерф</a:t>
            </a:r>
            <a:r>
              <a:rPr lang="uk-UA" b="1" dirty="0" err="1"/>
              <a:t>інг</a:t>
            </a:r>
            <a:r>
              <a:rPr lang="uk-UA" b="1" dirty="0"/>
              <a:t> або </a:t>
            </a:r>
            <a:r>
              <a:rPr lang="uk-UA" b="1" dirty="0" err="1"/>
              <a:t>навперегонки</a:t>
            </a:r>
            <a:r>
              <a:rPr lang="uk-UA" b="1" dirty="0"/>
              <a:t> зі смертю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61AC0E-7B05-4F40-9079-DE207E2BCB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057" y="2004969"/>
            <a:ext cx="5910743" cy="4171994"/>
          </a:xfrm>
        </p:spPr>
        <p:txBody>
          <a:bodyPr>
            <a:normAutofit lnSpcReduction="10000"/>
          </a:bodyPr>
          <a:lstStyle/>
          <a:p>
            <a:r>
              <a:rPr lang="uk-UA" dirty="0" err="1"/>
              <a:t>Бексайд,бекрайдінг</a:t>
            </a:r>
            <a:r>
              <a:rPr lang="uk-UA" dirty="0"/>
              <a:t>, фронтрайдінг </a:t>
            </a:r>
            <a:r>
              <a:rPr lang="uk-UA" dirty="0" err="1"/>
              <a:t>фронтзачепінг</a:t>
            </a:r>
            <a:r>
              <a:rPr lang="uk-UA" dirty="0"/>
              <a:t>;( задній і передній торець)</a:t>
            </a:r>
          </a:p>
          <a:p>
            <a:r>
              <a:rPr lang="uk-UA" dirty="0" err="1"/>
              <a:t>Руфрайдінг</a:t>
            </a:r>
            <a:r>
              <a:rPr lang="uk-UA" dirty="0"/>
              <a:t>( на даху);</a:t>
            </a:r>
          </a:p>
          <a:p>
            <a:r>
              <a:rPr lang="uk-UA" dirty="0" err="1"/>
              <a:t>Андервагонрайдінг</a:t>
            </a:r>
            <a:r>
              <a:rPr lang="uk-UA" dirty="0"/>
              <a:t>( під вагонами)</a:t>
            </a:r>
          </a:p>
          <a:p>
            <a:r>
              <a:rPr lang="uk-UA" dirty="0" err="1"/>
              <a:t>Сайдрайдінг</a:t>
            </a:r>
            <a:r>
              <a:rPr lang="uk-UA" dirty="0"/>
              <a:t> (збоку)</a:t>
            </a:r>
          </a:p>
          <a:p>
            <a:endParaRPr lang="uk-UA" dirty="0"/>
          </a:p>
          <a:p>
            <a:pPr marL="0" indent="0">
              <a:buNone/>
            </a:pPr>
            <a:r>
              <a:rPr lang="en-US" dirty="0"/>
              <a:t>https://naurok.com.ua/zacheping---navperegonki-zi-smertyu-209419.htm</a:t>
            </a:r>
            <a:endParaRPr lang="uk-UA" dirty="0"/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0D9C69-721C-43CB-89FA-0913601F2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4080" y="4991449"/>
            <a:ext cx="5050173" cy="11855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</a:rPr>
              <a:t>Штраф в Україні- до 300 грн.</a:t>
            </a:r>
          </a:p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</a:rPr>
              <a:t>Німеччина- 50 </a:t>
            </a:r>
            <a:r>
              <a:rPr lang="uk-UA" dirty="0" err="1">
                <a:solidFill>
                  <a:srgbClr val="FF0000"/>
                </a:solidFill>
              </a:rPr>
              <a:t>тис.євро</a:t>
            </a:r>
            <a:endParaRPr lang="uk-UA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B3C6E4-4832-4A91-83B2-5B5502B47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750" y="1761688"/>
            <a:ext cx="4051883" cy="285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64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3CA26364-8516-41A1-866B-0FD3B8C3B00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51670" y="293615"/>
            <a:ext cx="4929930" cy="5883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i="1" dirty="0">
                <a:solidFill>
                  <a:srgbClr val="7030A0"/>
                </a:solidFill>
              </a:rPr>
              <a:t>Теплі весна, літечко, осінь покличуть підлітків у прогулянки, подорожі на велосипедах</a:t>
            </a:r>
            <a:r>
              <a:rPr lang="uk-UA" sz="3600" dirty="0"/>
              <a:t>.</a:t>
            </a:r>
          </a:p>
          <a:p>
            <a:r>
              <a:rPr lang="uk-UA" sz="3600" dirty="0"/>
              <a:t>Використаймо години резервного часу для повторення правил їзди на велосипеді</a:t>
            </a:r>
            <a:endParaRPr lang="ru-RU" sz="360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E25DFD0-0B11-47C7-A068-D353A7EF15E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377343" y="293615"/>
            <a:ext cx="6814657" cy="610985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3500" b="1" dirty="0">
                <a:solidFill>
                  <a:srgbClr val="C00000"/>
                </a:solidFill>
              </a:rPr>
              <a:t>Подбаймо про  безпеку учнів </a:t>
            </a:r>
            <a:r>
              <a:rPr lang="uk-UA" sz="3500" b="1" dirty="0" err="1">
                <a:solidFill>
                  <a:srgbClr val="C00000"/>
                </a:solidFill>
              </a:rPr>
              <a:t>зазделегідь</a:t>
            </a:r>
            <a:r>
              <a:rPr lang="uk-UA" sz="3500" b="1" dirty="0">
                <a:solidFill>
                  <a:srgbClr val="C00000"/>
                </a:solidFill>
              </a:rPr>
              <a:t>!</a:t>
            </a:r>
          </a:p>
          <a:p>
            <a:r>
              <a:rPr lang="uk-UA" sz="3200" dirty="0"/>
              <a:t>Турніри знавців ПД</a:t>
            </a:r>
          </a:p>
          <a:p>
            <a:r>
              <a:rPr lang="uk-UA" sz="3200" dirty="0"/>
              <a:t>Вправи із сигналами велосипедистів</a:t>
            </a:r>
          </a:p>
          <a:p>
            <a:r>
              <a:rPr lang="uk-UA" sz="3200" dirty="0"/>
              <a:t>Конкурси знавців дорожніх знаків для велосипедистів</a:t>
            </a:r>
          </a:p>
          <a:p>
            <a:r>
              <a:rPr lang="uk-UA" sz="3200" dirty="0"/>
              <a:t>Години спілкування</a:t>
            </a:r>
          </a:p>
          <a:p>
            <a:r>
              <a:rPr lang="uk-UA" sz="3200" dirty="0"/>
              <a:t>Вікторини</a:t>
            </a:r>
          </a:p>
          <a:p>
            <a:r>
              <a:rPr lang="uk-UA" sz="3200" dirty="0"/>
              <a:t>Кросворди</a:t>
            </a:r>
          </a:p>
          <a:p>
            <a:r>
              <a:rPr lang="uk-UA" sz="3200" dirty="0"/>
              <a:t>Усні журнали</a:t>
            </a:r>
          </a:p>
          <a:p>
            <a:pPr marL="0" indent="0">
              <a:buNone/>
            </a:pPr>
            <a:r>
              <a:rPr lang="uk-UA" sz="3200" b="1" dirty="0">
                <a:solidFill>
                  <a:srgbClr val="C00000"/>
                </a:solidFill>
              </a:rPr>
              <a:t>Оберіть ефективні форми просвітницької роботи і для батьків, осіб, що їх замінюють!</a:t>
            </a:r>
          </a:p>
          <a:p>
            <a:endParaRPr lang="uk-UA" sz="3200" dirty="0"/>
          </a:p>
          <a:p>
            <a:endParaRPr lang="uk-UA" sz="3200" dirty="0"/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088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1FF71F-5A45-4C69-B030-04D7BF953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6" y="217714"/>
            <a:ext cx="10276114" cy="664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30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AF3842-9A12-4375-AD32-04E1A3ABD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57" y="1219200"/>
            <a:ext cx="5776686" cy="55063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01F37C-CF1D-4492-BFAD-743037972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272"/>
            <a:ext cx="6604000" cy="49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14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29B7EA-316D-4173-86E9-334326427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9" y="119743"/>
            <a:ext cx="8592457" cy="661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08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F46F49-6714-4900-B503-5B836E734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29" y="0"/>
            <a:ext cx="1114697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3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AFF41-C792-468C-A7F9-84F862B0D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10798629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21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A2014E-143D-47FE-B32D-40E85F20D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348343"/>
            <a:ext cx="6125028" cy="60524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33953F-10BE-4C04-9F8C-A44609B44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57" y="348343"/>
            <a:ext cx="5733143" cy="592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74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37FCF6-3BF3-4B69-A3A8-13E832B5C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319314"/>
            <a:ext cx="10479314" cy="637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31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031C72-CFF5-49C5-B516-19D38E8F7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6" y="101600"/>
            <a:ext cx="11219543" cy="657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27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DD3492-22CC-4A1E-BCB3-3ADD0E22B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08858"/>
            <a:ext cx="9956799" cy="656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02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ABBB8A-5CFC-428E-AFD7-C24727E8E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" y="333830"/>
            <a:ext cx="5897639" cy="52112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7F079F-087D-4759-9A88-5020847FE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61" y="1451295"/>
            <a:ext cx="5897639" cy="470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40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32540B-2085-40CC-9D87-759AE6F7F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" y="112486"/>
            <a:ext cx="6444343" cy="65060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1CFDB1-8F9D-4707-8B7E-DDE36A587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1" y="112486"/>
            <a:ext cx="5384800" cy="650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96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54D707-CBE8-4A43-A15C-38A582799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1333850"/>
            <a:ext cx="6792686" cy="51975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EB8DFC-EE79-48C6-838F-459188F4A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713" y="413224"/>
            <a:ext cx="4862287" cy="446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73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DCD9287-D27A-425F-AA5E-D973F9F4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589"/>
          </a:xfrm>
        </p:spPr>
        <p:txBody>
          <a:bodyPr/>
          <a:lstStyle/>
          <a:p>
            <a:r>
              <a:rPr lang="uk-UA" dirty="0">
                <a:solidFill>
                  <a:srgbClr val="7030A0"/>
                </a:solidFill>
                <a:latin typeface="Arial Black" panose="020B0A04020102020204" pitchFamily="34" charset="0"/>
              </a:rPr>
              <a:t>Корисні інтернет-ресурси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B2CCDED-30DA-4A7C-BE80-BD781C8F3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86" y="1053838"/>
            <a:ext cx="11165114" cy="5950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https://www.phc.org.ua/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http://autta.org.ua/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превентивної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мультфільми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https://www.youtube.com/watch?v=8JsM-wf5Bpo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«Як правильно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руки»;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https://naurok.com.ua/biblioteka/osnovi-zdorov-ya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«На урок»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основ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http://www.prozdorove.com.ua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схвалені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/>
              <a:t>;</a:t>
            </a:r>
            <a:r>
              <a:rPr lang="uk-UA" sz="2400" dirty="0"/>
              <a:t> </a:t>
            </a:r>
          </a:p>
          <a:p>
            <a:pPr marL="0" indent="0">
              <a:buNone/>
            </a:pPr>
            <a:r>
              <a:rPr lang="uk-UA" sz="2400" dirty="0"/>
              <a:t>Онлайн сервіси для створення яскравих історії для цікавого уроку</a:t>
            </a:r>
            <a:endParaRPr lang="ru-RU" sz="2400" dirty="0"/>
          </a:p>
          <a:p>
            <a:r>
              <a:rPr lang="ru-RU" u="sng" dirty="0" err="1">
                <a:hlinkClick r:id="rId2"/>
              </a:rPr>
              <a:t>https</a:t>
            </a:r>
            <a:r>
              <a:rPr lang="uk-UA" u="sng" dirty="0">
                <a:hlinkClick r:id="rId2"/>
              </a:rPr>
              <a:t>://</a:t>
            </a:r>
            <a:r>
              <a:rPr lang="ru-RU" u="sng" dirty="0" err="1">
                <a:hlinkClick r:id="rId2"/>
              </a:rPr>
              <a:t>ruh</a:t>
            </a:r>
            <a:r>
              <a:rPr lang="uk-UA" u="sng" dirty="0">
                <a:hlinkClick r:id="rId2"/>
              </a:rPr>
              <a:t>.</a:t>
            </a:r>
            <a:r>
              <a:rPr lang="ru-RU" u="sng" dirty="0" err="1">
                <a:hlinkClick r:id="rId2"/>
              </a:rPr>
              <a:t>com</a:t>
            </a:r>
            <a:r>
              <a:rPr lang="uk-UA" u="sng" dirty="0">
                <a:hlinkClick r:id="rId2"/>
              </a:rPr>
              <a:t>.</a:t>
            </a:r>
            <a:r>
              <a:rPr lang="ru-RU" u="sng" dirty="0" err="1">
                <a:hlinkClick r:id="rId2"/>
              </a:rPr>
              <a:t>ua</a:t>
            </a:r>
            <a:r>
              <a:rPr lang="uk-UA" u="sng" dirty="0">
                <a:hlinkClick r:id="rId2"/>
              </a:rPr>
              <a:t>/</a:t>
            </a:r>
            <a:r>
              <a:rPr lang="ru-RU" u="sng" dirty="0" err="1">
                <a:hlinkClick r:id="rId2"/>
              </a:rPr>
              <a:t>training</a:t>
            </a:r>
            <a:r>
              <a:rPr lang="uk-UA" u="sng" dirty="0">
                <a:hlinkClick r:id="rId2"/>
              </a:rPr>
              <a:t>/</a:t>
            </a:r>
            <a:r>
              <a:rPr lang="ru-RU" u="sng" dirty="0" err="1">
                <a:hlinkClick r:id="rId2"/>
              </a:rPr>
              <a:t>komiks</a:t>
            </a:r>
            <a:r>
              <a:rPr lang="uk-UA" u="sng" dirty="0">
                <a:hlinkClick r:id="rId2"/>
              </a:rPr>
              <a:t>-</a:t>
            </a:r>
            <a:r>
              <a:rPr lang="ru-RU" u="sng" dirty="0" err="1">
                <a:hlinkClick r:id="rId2"/>
              </a:rPr>
              <a:t>ta</a:t>
            </a:r>
            <a:r>
              <a:rPr lang="uk-UA" u="sng" dirty="0">
                <a:hlinkClick r:id="rId2"/>
              </a:rPr>
              <a:t>-</a:t>
            </a:r>
            <a:r>
              <a:rPr lang="ru-RU" u="sng" dirty="0" err="1">
                <a:hlinkClick r:id="rId2"/>
              </a:rPr>
              <a:t>multfilm</a:t>
            </a:r>
            <a:r>
              <a:rPr lang="uk-UA" u="sng" dirty="0">
                <a:hlinkClick r:id="rId2"/>
              </a:rPr>
              <a:t>-</a:t>
            </a:r>
            <a:r>
              <a:rPr lang="ru-RU" u="sng" dirty="0" err="1">
                <a:hlinkClick r:id="rId2"/>
              </a:rPr>
              <a:t>za</a:t>
            </a:r>
            <a:r>
              <a:rPr lang="uk-UA" u="sng" dirty="0">
                <a:hlinkClick r:id="rId2"/>
              </a:rPr>
              <a:t>-10-160?</a:t>
            </a:r>
            <a:r>
              <a:rPr lang="ru-RU" u="sng" dirty="0" err="1">
                <a:hlinkClick r:id="rId2"/>
              </a:rPr>
              <a:t>cat</a:t>
            </a:r>
            <a:r>
              <a:rPr lang="uk-UA" u="sng" dirty="0">
                <a:hlinkClick r:id="rId2"/>
              </a:rPr>
              <a:t>=</a:t>
            </a:r>
            <a:r>
              <a:rPr lang="ru-RU" u="sng" dirty="0" err="1">
                <a:hlinkClick r:id="rId2"/>
              </a:rPr>
              <a:t>LiDQntGB</a:t>
            </a:r>
            <a:r>
              <a:rPr lang="uk-UA" u="sng" dirty="0">
                <a:hlinkClick r:id="rId2"/>
              </a:rPr>
              <a:t>0</a:t>
            </a:r>
            <a:r>
              <a:rPr lang="ru-RU" u="sng" dirty="0">
                <a:hlinkClick r:id="rId2"/>
              </a:rPr>
              <a:t>L</a:t>
            </a:r>
            <a:r>
              <a:rPr lang="uk-UA" u="sng" dirty="0">
                <a:hlinkClick r:id="rId2"/>
              </a:rPr>
              <a:t>3</a:t>
            </a:r>
            <a:r>
              <a:rPr lang="ru-RU" u="sng" dirty="0" err="1">
                <a:hlinkClick r:id="rId2"/>
              </a:rPr>
              <a:t>QvtCy</a:t>
            </a:r>
            <a:r>
              <a:rPr lang="uk-UA" u="sng" dirty="0">
                <a:hlinkClick r:id="rId2"/>
              </a:rPr>
              <a:t>0</a:t>
            </a:r>
            <a:r>
              <a:rPr lang="ru-RU" u="sng" dirty="0" err="1">
                <a:hlinkClick r:id="rId2"/>
              </a:rPr>
              <a:t>Lgg</a:t>
            </a:r>
            <a:r>
              <a:rPr lang="uk-UA" u="sng" dirty="0">
                <a:hlinkClick r:id="rId2"/>
              </a:rPr>
              <a:t>0</a:t>
            </a:r>
            <a:r>
              <a:rPr lang="ru-RU" u="sng" dirty="0" err="1">
                <a:hlinkClick r:id="rId2"/>
              </a:rPr>
              <a:t>LfQtNC</a:t>
            </a:r>
            <a:r>
              <a:rPr lang="uk-UA" u="sng" dirty="0">
                <a:hlinkClick r:id="rId2"/>
              </a:rPr>
              <a:t>%2</a:t>
            </a:r>
            <a:r>
              <a:rPr lang="ru-RU" u="sng" dirty="0">
                <a:hlinkClick r:id="rId2"/>
              </a:rPr>
              <a:t>B</a:t>
            </a:r>
            <a:r>
              <a:rPr lang="uk-UA" u="sng" dirty="0">
                <a:hlinkClick r:id="rId2"/>
              </a:rPr>
              <a:t>0</a:t>
            </a:r>
            <a:r>
              <a:rPr lang="ru-RU" u="sng" dirty="0" err="1">
                <a:hlinkClick r:id="rId2"/>
              </a:rPr>
              <a:t>YDQvtCy</a:t>
            </a:r>
            <a:r>
              <a:rPr lang="uk-UA" u="sng" dirty="0">
                <a:hlinkClick r:id="rId2"/>
              </a:rPr>
              <a:t>4</a:t>
            </a:r>
            <a:r>
              <a:rPr lang="ru-RU" u="sng" dirty="0" err="1">
                <a:hlinkClick r:id="rId2"/>
              </a:rPr>
              <a:t>oCZ</a:t>
            </a:r>
            <a:r>
              <a:rPr lang="uk-UA" u="sng" dirty="0">
                <a:hlinkClick r:id="rId2"/>
              </a:rPr>
              <a:t>0</a:t>
            </a:r>
            <a:r>
              <a:rPr lang="ru-RU" u="sng" dirty="0">
                <a:hlinkClick r:id="rId2"/>
              </a:rPr>
              <a:t>Y</a:t>
            </a:r>
            <a:r>
              <a:rPr lang="uk-UA" u="sng" dirty="0">
                <a:hlinkClick r:id="rId2"/>
              </a:rPr>
              <a:t>8%3</a:t>
            </a:r>
            <a:r>
              <a:rPr lang="ru-RU" u="sng" dirty="0">
                <a:hlinkClick r:id="rId2"/>
              </a:rPr>
              <a:t>D</a:t>
            </a:r>
            <a:r>
              <a:rPr lang="uk-UA" u="sng" dirty="0">
                <a:hlinkClick r:id="rId2"/>
              </a:rPr>
              <a:t>&amp;</a:t>
            </a:r>
            <a:r>
              <a:rPr lang="ru-RU" u="sng" dirty="0" err="1">
                <a:hlinkClick r:id="rId2"/>
              </a:rPr>
              <a:t>inpoint</a:t>
            </a:r>
            <a:r>
              <a:rPr lang="uk-UA" u="sng" dirty="0">
                <a:hlinkClick r:id="rId2"/>
              </a:rPr>
              <a:t>=</a:t>
            </a:r>
            <a:r>
              <a:rPr lang="ru-RU" u="sng" dirty="0" err="1">
                <a:hlinkClick r:id="rId2"/>
              </a:rPr>
              <a:t>ruh</a:t>
            </a:r>
            <a:r>
              <a:rPr lang="uk-UA" u="sng" dirty="0">
                <a:hlinkClick r:id="rId2"/>
              </a:rPr>
              <a:t>.</a:t>
            </a:r>
            <a:r>
              <a:rPr lang="ru-RU" u="sng" dirty="0" err="1">
                <a:hlinkClick r:id="rId2"/>
              </a:rPr>
              <a:t>com</a:t>
            </a:r>
            <a:r>
              <a:rPr lang="uk-UA" u="sng" dirty="0">
                <a:hlinkClick r:id="rId2"/>
              </a:rPr>
              <a:t>.</a:t>
            </a:r>
            <a:r>
              <a:rPr lang="ru-RU" u="sng" dirty="0" err="1">
                <a:hlinkClick r:id="rId2"/>
              </a:rPr>
              <a:t>ua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44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8416C-40F7-458D-B509-CC5EC3CD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33343" cy="1325563"/>
          </a:xfrm>
        </p:spPr>
        <p:txBody>
          <a:bodyPr/>
          <a:lstStyle/>
          <a:p>
            <a:r>
              <a:rPr lang="uk-UA" dirty="0"/>
              <a:t>           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ВООЗ про здоров’я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32216F-61A1-43EB-8EAD-D93A4ED66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60851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Здоров’я- це стан повного фізичного,  духовного та соціального благополуччя, а не тільки відсутність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фізичних вад.</a:t>
            </a:r>
          </a:p>
          <a:p>
            <a:pPr marL="0" indent="0">
              <a:buNone/>
            </a:pP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Преамбула Статуту ВООЗ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95546B5-C730-4A41-820F-C85FDA4065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57" y="2061029"/>
            <a:ext cx="4383314" cy="4115934"/>
          </a:xfrm>
        </p:spPr>
      </p:pic>
    </p:spTree>
    <p:extLst>
      <p:ext uri="{BB962C8B-B14F-4D97-AF65-F5344CB8AC3E}">
        <p14:creationId xmlns:p14="http://schemas.microsoft.com/office/powerpoint/2010/main" val="115767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579040-0A84-43FD-A301-510ED02B0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51" y="302004"/>
            <a:ext cx="8414158" cy="602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29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E600267-DFDE-4FD4-88A8-C4654D53E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            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Оновлена п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7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E6075B-C993-48EE-8B5D-71CE709DB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залізниці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https://naurok.com.ua/pozaurochniy-zahid-nebezpeka-na-zaliznici-305349.html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залізничні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переїзди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мережах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роликів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загрожувати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безпеці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BB20B1-205A-433E-A0D0-66D976213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05" y="1713758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31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4E870-BDEF-44C0-921B-96AC557A1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               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8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CC6C33-66CE-4B97-8F7D-1345F73E0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1219200"/>
            <a:ext cx="10903857" cy="4957763"/>
          </a:xfrm>
        </p:spPr>
        <p:txBody>
          <a:bodyPr>
            <a:normAutofit/>
          </a:bodyPr>
          <a:lstStyle/>
          <a:p>
            <a:r>
              <a:rPr lang="ru-RU" dirty="0" err="1"/>
              <a:t>розділ</a:t>
            </a:r>
            <a:r>
              <a:rPr lang="ru-RU" dirty="0"/>
              <a:t> 2. «</a:t>
            </a:r>
            <a:r>
              <a:rPr lang="ru-RU" dirty="0" err="1"/>
              <a:t>Фізична</a:t>
            </a:r>
            <a:r>
              <a:rPr lang="ru-RU" dirty="0"/>
              <a:t>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» -  </a:t>
            </a:r>
            <a:r>
              <a:rPr lang="ru-RU" dirty="0" err="1"/>
              <a:t>безпека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воєнного</a:t>
            </a:r>
            <a:r>
              <a:rPr lang="ru-RU" dirty="0"/>
              <a:t> стану; </a:t>
            </a:r>
          </a:p>
          <a:p>
            <a:r>
              <a:rPr lang="ru-RU" dirty="0"/>
              <a:t>тему «На </a:t>
            </a:r>
            <a:r>
              <a:rPr lang="ru-RU" dirty="0" err="1"/>
              <a:t>порозі</a:t>
            </a:r>
            <a:r>
              <a:rPr lang="ru-RU" dirty="0"/>
              <a:t> </a:t>
            </a:r>
            <a:r>
              <a:rPr lang="ru-RU" dirty="0" err="1"/>
              <a:t>дорослого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», яка </a:t>
            </a:r>
            <a:r>
              <a:rPr lang="ru-RU" dirty="0" err="1"/>
              <a:t>розглядалась</a:t>
            </a:r>
            <a:r>
              <a:rPr lang="ru-RU" dirty="0"/>
              <a:t> в </a:t>
            </a:r>
            <a:r>
              <a:rPr lang="ru-RU" dirty="0" err="1"/>
              <a:t>розділі</a:t>
            </a:r>
            <a:r>
              <a:rPr lang="ru-RU" dirty="0"/>
              <a:t> 1, «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» перенесено в </a:t>
            </a:r>
            <a:r>
              <a:rPr lang="ru-RU" dirty="0" err="1"/>
              <a:t>розділ</a:t>
            </a:r>
            <a:r>
              <a:rPr lang="ru-RU" dirty="0"/>
              <a:t> 3. «</a:t>
            </a:r>
            <a:r>
              <a:rPr lang="ru-RU" dirty="0" err="1"/>
              <a:t>Психічна</a:t>
            </a:r>
            <a:r>
              <a:rPr lang="ru-RU" dirty="0"/>
              <a:t> і духовна </a:t>
            </a:r>
            <a:r>
              <a:rPr lang="ru-RU" dirty="0" err="1"/>
              <a:t>складові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»; </a:t>
            </a:r>
          </a:p>
          <a:p>
            <a:r>
              <a:rPr lang="ru-RU" dirty="0" err="1"/>
              <a:t>зміст</a:t>
            </a:r>
            <a:r>
              <a:rPr lang="ru-RU" dirty="0"/>
              <a:t> теми «</a:t>
            </a:r>
            <a:r>
              <a:rPr lang="ru-RU" dirty="0" err="1"/>
              <a:t>Безпека</a:t>
            </a:r>
            <a:r>
              <a:rPr lang="ru-RU" dirty="0"/>
              <a:t> в </a:t>
            </a:r>
            <a:r>
              <a:rPr lang="ru-RU" dirty="0" err="1"/>
              <a:t>побуті</a:t>
            </a:r>
            <a:r>
              <a:rPr lang="ru-RU" dirty="0"/>
              <a:t> й </a:t>
            </a:r>
            <a:r>
              <a:rPr lang="ru-RU" dirty="0" err="1"/>
              <a:t>навколишньому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»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i="1" dirty="0"/>
              <a:t>(</a:t>
            </a:r>
            <a:r>
              <a:rPr lang="ru-RU" i="1" dirty="0" err="1"/>
              <a:t>розділ</a:t>
            </a:r>
            <a:r>
              <a:rPr lang="ru-RU" i="1" dirty="0"/>
              <a:t> 4. «</a:t>
            </a:r>
            <a:r>
              <a:rPr lang="ru-RU" i="1" dirty="0" err="1"/>
              <a:t>Соціальна</a:t>
            </a:r>
            <a:r>
              <a:rPr lang="ru-RU" i="1" dirty="0"/>
              <a:t> </a:t>
            </a:r>
            <a:r>
              <a:rPr lang="ru-RU" i="1" dirty="0" err="1"/>
              <a:t>складова</a:t>
            </a:r>
            <a:r>
              <a:rPr lang="ru-RU" i="1" dirty="0"/>
              <a:t> </a:t>
            </a:r>
            <a:r>
              <a:rPr lang="ru-RU" i="1" dirty="0" err="1"/>
              <a:t>здоров’</a:t>
            </a:r>
            <a:r>
              <a:rPr lang="ru-RU" dirty="0" err="1"/>
              <a:t>я</a:t>
            </a:r>
            <a:r>
              <a:rPr lang="ru-RU" dirty="0"/>
              <a:t>») </a:t>
            </a:r>
            <a:r>
              <a:rPr lang="ru-RU" dirty="0" err="1"/>
              <a:t>доповнено</a:t>
            </a:r>
            <a:r>
              <a:rPr lang="ru-RU" dirty="0"/>
              <a:t> </a:t>
            </a:r>
            <a:r>
              <a:rPr lang="ru-RU" dirty="0" err="1"/>
              <a:t>питаннями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воєнних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та </a:t>
            </a:r>
            <a:r>
              <a:rPr lang="ru-RU" dirty="0" err="1"/>
              <a:t>терористичних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 </a:t>
            </a:r>
            <a:r>
              <a:rPr lang="ru-RU" i="1" dirty="0"/>
              <a:t>на </a:t>
            </a:r>
            <a:r>
              <a:rPr lang="ru-RU" i="1" dirty="0" err="1"/>
              <a:t>навколишнє</a:t>
            </a:r>
            <a:r>
              <a:rPr lang="ru-RU" i="1" dirty="0"/>
              <a:t> </a:t>
            </a:r>
            <a:r>
              <a:rPr lang="ru-RU" i="1" dirty="0" err="1"/>
              <a:t>середовище</a:t>
            </a:r>
            <a:r>
              <a:rPr lang="ru-RU" i="1" dirty="0"/>
              <a:t> </a:t>
            </a:r>
            <a:r>
              <a:rPr lang="ru-RU" dirty="0"/>
              <a:t>і </a:t>
            </a:r>
            <a:r>
              <a:rPr lang="ru-RU" dirty="0" err="1"/>
              <a:t>виконанням</a:t>
            </a:r>
            <a:r>
              <a:rPr lang="ru-RU" dirty="0"/>
              <a:t> </a:t>
            </a:r>
            <a:r>
              <a:rPr lang="ru-RU" dirty="0" err="1"/>
              <a:t>практичних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«</a:t>
            </a:r>
            <a:r>
              <a:rPr lang="ru-RU" i="1" dirty="0" err="1"/>
              <a:t>Відпрацювання</a:t>
            </a:r>
            <a:r>
              <a:rPr lang="ru-RU" i="1" dirty="0"/>
              <a:t> </a:t>
            </a:r>
            <a:r>
              <a:rPr lang="ru-RU" i="1" dirty="0" err="1"/>
              <a:t>алгоритмів</a:t>
            </a:r>
            <a:r>
              <a:rPr lang="ru-RU" i="1" dirty="0"/>
              <a:t> </a:t>
            </a:r>
            <a:r>
              <a:rPr lang="ru-RU" i="1" dirty="0" err="1"/>
              <a:t>дій</a:t>
            </a:r>
            <a:r>
              <a:rPr lang="ru-RU" i="1" dirty="0"/>
              <a:t> </a:t>
            </a:r>
            <a:r>
              <a:rPr lang="ru-RU" i="1" dirty="0" err="1"/>
              <a:t>під</a:t>
            </a:r>
            <a:r>
              <a:rPr lang="ru-RU" i="1" dirty="0"/>
              <a:t> час </a:t>
            </a:r>
            <a:r>
              <a:rPr lang="ru-RU" i="1" dirty="0" err="1"/>
              <a:t>хімічної</a:t>
            </a:r>
            <a:r>
              <a:rPr lang="ru-RU" i="1" dirty="0"/>
              <a:t>, </a:t>
            </a:r>
            <a:r>
              <a:rPr lang="ru-RU" i="1" dirty="0" err="1"/>
              <a:t>біологічної</a:t>
            </a:r>
            <a:r>
              <a:rPr lang="ru-RU" i="1" dirty="0"/>
              <a:t>, </a:t>
            </a:r>
            <a:r>
              <a:rPr lang="ru-RU" i="1" dirty="0" err="1"/>
              <a:t>радіологічної</a:t>
            </a:r>
            <a:r>
              <a:rPr lang="ru-RU" i="1" dirty="0"/>
              <a:t> </a:t>
            </a:r>
            <a:r>
              <a:rPr lang="ru-RU" i="1" dirty="0" err="1"/>
              <a:t>загрози</a:t>
            </a:r>
            <a:r>
              <a:rPr lang="ru-RU" i="1" dirty="0"/>
              <a:t> </a:t>
            </a:r>
            <a:r>
              <a:rPr lang="ru-RU" i="1" dirty="0" err="1"/>
              <a:t>забрудненню</a:t>
            </a:r>
            <a:r>
              <a:rPr lang="ru-RU" i="1" dirty="0"/>
              <a:t> </a:t>
            </a:r>
            <a:r>
              <a:rPr lang="ru-RU" i="1" dirty="0" err="1"/>
              <a:t>навколишнього</a:t>
            </a:r>
            <a:r>
              <a:rPr lang="ru-RU" i="1" dirty="0"/>
              <a:t> </a:t>
            </a:r>
            <a:r>
              <a:rPr lang="ru-RU" i="1" dirty="0" err="1"/>
              <a:t>середовища</a:t>
            </a:r>
            <a:r>
              <a:rPr lang="ru-RU" i="1" dirty="0"/>
              <a:t> у </a:t>
            </a:r>
            <a:r>
              <a:rPr lang="ru-RU" i="1" dirty="0" err="1"/>
              <a:t>результаті</a:t>
            </a:r>
            <a:r>
              <a:rPr lang="ru-RU" i="1" dirty="0"/>
              <a:t> </a:t>
            </a:r>
            <a:r>
              <a:rPr lang="ru-RU" i="1" dirty="0" err="1"/>
              <a:t>воєнних</a:t>
            </a:r>
            <a:r>
              <a:rPr lang="ru-RU" i="1" dirty="0"/>
              <a:t> </a:t>
            </a:r>
            <a:r>
              <a:rPr lang="ru-RU" i="1" dirty="0" err="1"/>
              <a:t>д</a:t>
            </a:r>
            <a:r>
              <a:rPr lang="ru-RU" dirty="0" err="1"/>
              <a:t>ій</a:t>
            </a:r>
            <a:r>
              <a:rPr lang="ru-RU" dirty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2700436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B2A98-FEC9-40DD-85EE-3E9A97C09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Поводження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з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вибухонебезпечними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незнайомим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предметами,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протимінний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захист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B15A48-2B02-4E86-A78A-CBAD48F1D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6" y="1825625"/>
            <a:ext cx="10657114" cy="435133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Навчаємо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бесід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уникнення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мінами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вибухонебезпечними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предметами та правил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(лист МОН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17.03.2022 № 1/3485-22 ).</a:t>
            </a:r>
          </a:p>
          <a:p>
            <a:pPr marL="0" indent="0" algn="ctr"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ультики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Ютуб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каналі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хлопчика Сашка і котика Шкоду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12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F5CB9D-5591-402E-8F59-D1D8156FF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06" y="0"/>
            <a:ext cx="11216080" cy="67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94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1306</Words>
  <Application>Microsoft Office PowerPoint</Application>
  <PresentationFormat>Широкоэкранный</PresentationFormat>
  <Paragraphs>149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Arial</vt:lpstr>
      <vt:lpstr>Arial Black</vt:lpstr>
      <vt:lpstr>Calibri</vt:lpstr>
      <vt:lpstr>Calibri Light</vt:lpstr>
      <vt:lpstr>Google Sans</vt:lpstr>
      <vt:lpstr>Times New Roman</vt:lpstr>
      <vt:lpstr>Wingdings</vt:lpstr>
      <vt:lpstr>Тема Office</vt:lpstr>
      <vt:lpstr>  Головним  скарбом  життя  є  здоров’я,  і,  щоб  його  зберегти, потрібно багато що знати.                                                                        Авіцена</vt:lpstr>
      <vt:lpstr>Про значення здоров’я </vt:lpstr>
      <vt:lpstr>Презентация PowerPoint</vt:lpstr>
      <vt:lpstr>            ВООЗ про здоров’я</vt:lpstr>
      <vt:lpstr>Презентация PowerPoint</vt:lpstr>
      <vt:lpstr>             Оновлена програма для 7 класу </vt:lpstr>
      <vt:lpstr>                Програма для 8 класу </vt:lpstr>
      <vt:lpstr>Поводження з вибухонебезпечними та незнайомим предметами, протимінний захист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За потреби- використайте для мотивації, обговорення в парах, групах, написання есе, проведення дискусії</vt:lpstr>
      <vt:lpstr>Презентация PowerPoint</vt:lpstr>
      <vt:lpstr>Складові формули «4-К» - потужний  арсенал вчителя  </vt:lpstr>
      <vt:lpstr>Презентация PowerPoint</vt:lpstr>
      <vt:lpstr>Функції міжпредметних зв’язків</vt:lpstr>
      <vt:lpstr>Принципи /критерії відбору матеріалів до уроку</vt:lpstr>
      <vt:lpstr>         « Основи здоров’я» …і</vt:lpstr>
      <vt:lpstr>Міжпредметність в дії</vt:lpstr>
      <vt:lpstr>                10 правил інформаційної гігієни</vt:lpstr>
      <vt:lpstr>  В умовах воєнного стану категорично забороняється: </vt:lpstr>
      <vt:lpstr> Небезпечне екстремальне катання -  зачепінг, трейнсерфінг або навперегонки зі смертю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Корисні інтернет-ресурси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323</cp:revision>
  <dcterms:created xsi:type="dcterms:W3CDTF">2023-12-04T10:59:27Z</dcterms:created>
  <dcterms:modified xsi:type="dcterms:W3CDTF">2023-12-08T09:36:45Z</dcterms:modified>
</cp:coreProperties>
</file>